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2" r:id="rId3"/>
  </p:sldMasterIdLst>
  <p:notesMasterIdLst>
    <p:notesMasterId r:id="rId6"/>
  </p:notesMasterIdLst>
  <p:handoutMasterIdLst>
    <p:handoutMasterId r:id="rId30"/>
  </p:handoutMasterIdLst>
  <p:sldIdLst>
    <p:sldId id="327" r:id="rId4"/>
    <p:sldId id="330" r:id="rId5"/>
    <p:sldId id="331" r:id="rId7"/>
    <p:sldId id="332" r:id="rId8"/>
    <p:sldId id="298" r:id="rId9"/>
    <p:sldId id="262" r:id="rId10"/>
    <p:sldId id="263" r:id="rId11"/>
    <p:sldId id="376" r:id="rId12"/>
    <p:sldId id="264" r:id="rId13"/>
    <p:sldId id="266" r:id="rId14"/>
    <p:sldId id="293" r:id="rId15"/>
    <p:sldId id="277" r:id="rId16"/>
    <p:sldId id="284" r:id="rId17"/>
    <p:sldId id="269" r:id="rId18"/>
    <p:sldId id="304" r:id="rId19"/>
    <p:sldId id="305" r:id="rId20"/>
    <p:sldId id="307" r:id="rId21"/>
    <p:sldId id="306" r:id="rId22"/>
    <p:sldId id="308" r:id="rId23"/>
    <p:sldId id="288" r:id="rId24"/>
    <p:sldId id="289" r:id="rId25"/>
    <p:sldId id="320" r:id="rId26"/>
    <p:sldId id="274" r:id="rId27"/>
    <p:sldId id="275" r:id="rId28"/>
    <p:sldId id="329" r:id="rId2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132" d="100"/>
          <a:sy n="132" d="100"/>
        </p:scale>
        <p:origin x="560" y="184"/>
      </p:cViewPr>
      <p:guideLst>
        <p:guide orient="horz" pos="2160"/>
        <p:guide pos="383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 Type="http://schemas.openxmlformats.org/officeDocument/2006/relationships/slide" Target="slides/slide2.xml"/><Relationship Id="rId4" Type="http://schemas.openxmlformats.org/officeDocument/2006/relationships/slide" Target="slides/slide1.xml"/><Relationship Id="rId34" Type="http://schemas.openxmlformats.org/officeDocument/2006/relationships/commentAuthors" Target="commentAuthors.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jpeg>
</file>

<file path=ppt/media/image14.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4" Type="http://schemas.openxmlformats.org/officeDocument/2006/relationships/theme" Target="../theme/theme2.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4.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645160"/>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chen pan</a:t>
            </a:r>
            <a:endParaRPr lang="en-US">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2022.01.20</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255" y="1825625"/>
            <a:ext cx="10330180" cy="4351655"/>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Visualize the relationship between Flight Number and Launch Site</a:t>
            </a: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Visualize the relationship between Payload and Launch Site</a:t>
            </a: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Visualize the relationship between success rate of each orbit type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Visualize the relationship between FlightNumber and Orbit type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 Visualize the relationship between Payload and Orbit type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Visualize the launch success yearly trend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Create dummy variables to categorical columns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Cast all numeric columns to float64</a:t>
            </a: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fontScale="50000"/>
          </a:bodyPr>
          <a:lstStyle/>
          <a:p>
            <a:pPr>
              <a:lnSpc>
                <a:spcPct val="100000"/>
              </a:lnSpc>
              <a:spcBef>
                <a:spcPts val="1400"/>
              </a:spcBef>
            </a:pPr>
            <a:r>
              <a:rPr lang="en-US" sz="2200">
                <a:solidFill>
                  <a:schemeClr val="accent3">
                    <a:lumMod val="25000"/>
                  </a:schemeClr>
                </a:solidFill>
                <a:latin typeface="Abadi" panose="020B0604020104020204" pitchFamily="34" charset="0"/>
              </a:rPr>
              <a:t>Create a NumPy array from the column Class in data, by applying the method to_numpy() then assign it to the variable Y,make sure the output is a Pandas series (only one bracket df['name of column']).</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Standardize the data in X then reassign it to the variable X using the transform provided below.</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Use the function train_test_split to split the data X and Y into training and test data. Set the parameter test_size to 0.2 and random_state to 2. The training data and test data should be assigned to the following labels.</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Create a logistic regression object then create a GridSearchCV object logreg_cv with cv = 10. Fit the object to find the best parameters from the dictionary parameters.</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Calculate the accuracy on the test data using the method score:</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Create a support vector machine object then create a GridSearchCV object svm_cv with cv = 10. Fit the object to find the best parameters from the dictionary parameters.</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Calculate the accuracy on the test data using the method score:</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Create a decision tree classifier object then create a GridSearchCV object tree_cv with cv = 10. Fit the object to find the best parameters from the dictionary parameters.</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Calculate the accuracy of tree_cv on the test data using the method score:</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Create a k nearest neighbors object then create a GridSearchCV object knn_cv with cv = 10. Fit the object to find the best parameters from the dictionary parameters.</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Calculate the accuracy of tree_cv on the test data using the method score:</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Find the method performs best</a:t>
            </a: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375" y="1356995"/>
            <a:ext cx="9722485" cy="5301615"/>
          </a:xfrm>
          <a:prstGeom prst="rect">
            <a:avLst/>
          </a:prstGeom>
        </p:spPr>
        <p:txBody>
          <a:bodyPr vert="horz" lIns="91440" tIns="45720" rIns="91440" bIns="45720" rtlCol="0">
            <a:normAutofit fontScale="90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solidFill>
                  <a:schemeClr val="accent3">
                    <a:lumMod val="25000"/>
                  </a:schemeClr>
                </a:solidFill>
                <a:latin typeface="Abadi" panose="020B0604020104020204" pitchFamily="34" charset="0"/>
              </a:rPr>
              <a:t> </a:t>
            </a: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alt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zh-CN" alt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zh-CN" altLang="en-US" sz="2200">
              <a:solidFill>
                <a:schemeClr val="accent3">
                  <a:lumMod val="25000"/>
                </a:schemeClr>
              </a:solidFill>
              <a:latin typeface="Abadi" panose="020B0604020104020204" pitchFamily="34" charset="0"/>
            </a:endParaRPr>
          </a:p>
          <a:p>
            <a:pPr>
              <a:lnSpc>
                <a:spcPct val="100000"/>
              </a:lnSpc>
              <a:spcBef>
                <a:spcPts val="1400"/>
              </a:spcBef>
            </a:pPr>
            <a:r>
              <a:rPr lang="zh-CN" altLang="en-US" sz="2200">
                <a:solidFill>
                  <a:schemeClr val="accent3">
                    <a:lumMod val="25000"/>
                  </a:schemeClr>
                </a:solidFill>
                <a:latin typeface="Abadi" panose="020B0604020104020204" pitchFamily="34" charset="0"/>
              </a:rPr>
              <a:t>logreg_cv.score(X_test, Y_test)</a:t>
            </a:r>
            <a:r>
              <a:rPr lang="en-US" altLang="zh-CN" sz="2200">
                <a:solidFill>
                  <a:schemeClr val="accent3">
                    <a:lumMod val="25000"/>
                  </a:schemeClr>
                </a:solidFill>
                <a:latin typeface="Abadi" panose="020B0604020104020204" pitchFamily="34" charset="0"/>
              </a:rPr>
              <a:t>   0.84</a:t>
            </a:r>
            <a:endParaRPr lang="en-US" altLang="zh-CN" sz="2200">
              <a:solidFill>
                <a:schemeClr val="accent3">
                  <a:lumMod val="25000"/>
                </a:schemeClr>
              </a:solidFill>
              <a:latin typeface="Abadi" panose="020B0604020104020204" pitchFamily="34" charset="0"/>
            </a:endParaRPr>
          </a:p>
          <a:p>
            <a:pPr>
              <a:lnSpc>
                <a:spcPct val="100000"/>
              </a:lnSpc>
              <a:spcBef>
                <a:spcPts val="1400"/>
              </a:spcBef>
            </a:pPr>
            <a:r>
              <a:rPr lang="en-US" altLang="zh-CN" sz="2200">
                <a:solidFill>
                  <a:schemeClr val="accent3">
                    <a:lumMod val="25000"/>
                  </a:schemeClr>
                </a:solidFill>
                <a:latin typeface="Abadi" panose="020B0604020104020204" pitchFamily="34" charset="0"/>
              </a:rPr>
              <a:t>svm_cv.score(X_test,Y_test)  0.84</a:t>
            </a:r>
            <a:endParaRPr lang="en-US" altLang="zh-CN" sz="2200">
              <a:solidFill>
                <a:schemeClr val="accent3">
                  <a:lumMod val="25000"/>
                </a:schemeClr>
              </a:solidFill>
              <a:latin typeface="Abadi" panose="020B0604020104020204" pitchFamily="34" charset="0"/>
            </a:endParaRPr>
          </a:p>
          <a:p>
            <a:pPr>
              <a:lnSpc>
                <a:spcPct val="100000"/>
              </a:lnSpc>
              <a:spcBef>
                <a:spcPts val="1400"/>
              </a:spcBef>
            </a:pPr>
            <a:r>
              <a:rPr lang="en-US" altLang="zh-CN" sz="2200">
                <a:solidFill>
                  <a:schemeClr val="accent3">
                    <a:lumMod val="25000"/>
                  </a:schemeClr>
                </a:solidFill>
                <a:latin typeface="Abadi" panose="020B0604020104020204" pitchFamily="34" charset="0"/>
              </a:rPr>
              <a:t>tree_cv.score(X_test,Y_test)  0.84</a:t>
            </a:r>
            <a:endParaRPr lang="en-US" altLang="zh-CN" sz="2200">
              <a:solidFill>
                <a:schemeClr val="accent3">
                  <a:lumMod val="25000"/>
                </a:schemeClr>
              </a:solidFill>
              <a:latin typeface="Abadi" panose="020B0604020104020204" pitchFamily="34" charset="0"/>
            </a:endParaRPr>
          </a:p>
          <a:p>
            <a:pPr>
              <a:lnSpc>
                <a:spcPct val="100000"/>
              </a:lnSpc>
              <a:spcBef>
                <a:spcPts val="1400"/>
              </a:spcBef>
            </a:pPr>
            <a:r>
              <a:rPr lang="en-US" altLang="zh-CN" sz="2200">
                <a:solidFill>
                  <a:schemeClr val="accent3">
                    <a:lumMod val="25000"/>
                  </a:schemeClr>
                </a:solidFill>
                <a:latin typeface="Abadi" panose="020B0604020104020204" pitchFamily="34" charset="0"/>
              </a:rPr>
              <a:t>knn_cv.score(X_test,Y_test) 0.84</a:t>
            </a:r>
            <a:endParaRPr lang="en-US" altLang="zh-CN" sz="2200">
              <a:solidFill>
                <a:schemeClr val="accent3">
                  <a:lumMod val="25000"/>
                </a:schemeClr>
              </a:solidFill>
              <a:latin typeface="Abadi" panose="020B0604020104020204" pitchFamily="34" charset="0"/>
            </a:endParaRPr>
          </a:p>
          <a:p>
            <a:pPr>
              <a:lnSpc>
                <a:spcPct val="100000"/>
              </a:lnSpc>
              <a:spcBef>
                <a:spcPts val="1400"/>
              </a:spcBef>
            </a:pPr>
            <a:endParaRPr lang="zh-CN" alt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图片 1"/>
          <p:cNvPicPr>
            <a:picLocks noChangeAspect="1"/>
          </p:cNvPicPr>
          <p:nvPr/>
        </p:nvPicPr>
        <p:blipFill>
          <a:blip r:embed="rId2"/>
          <a:stretch>
            <a:fillRect/>
          </a:stretch>
        </p:blipFill>
        <p:spPr>
          <a:xfrm>
            <a:off x="1257300" y="1884045"/>
            <a:ext cx="3619500" cy="25908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937895" y="4549775"/>
            <a:ext cx="8532495" cy="1290955"/>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Lower flight number</a:t>
            </a:r>
            <a:r>
              <a:rPr lang="zh-CN" altLang="en-US" sz="2200">
                <a:solidFill>
                  <a:schemeClr val="accent3">
                    <a:lumMod val="25000"/>
                  </a:schemeClr>
                </a:solidFill>
                <a:latin typeface="Abadi" panose="020B0604020104020204" pitchFamily="34" charset="0"/>
              </a:rPr>
              <a:t>，</a:t>
            </a:r>
            <a:r>
              <a:rPr lang="en-US" altLang="zh-CN" sz="2200">
                <a:solidFill>
                  <a:schemeClr val="accent3">
                    <a:lumMod val="25000"/>
                  </a:schemeClr>
                </a:solidFill>
                <a:latin typeface="Abadi" panose="020B0604020104020204" pitchFamily="34" charset="0"/>
              </a:rPr>
              <a:t>failure more</a:t>
            </a:r>
            <a:endParaRPr lang="en-US" altLang="zh-CN" sz="2200">
              <a:solidFill>
                <a:schemeClr val="accent3">
                  <a:lumMod val="25000"/>
                </a:schemeClr>
              </a:solidFill>
              <a:latin typeface="Abadi" panose="020B0604020104020204" pitchFamily="34" charset="0"/>
            </a:endParaRPr>
          </a:p>
          <a:p>
            <a:pPr>
              <a:lnSpc>
                <a:spcPct val="100000"/>
              </a:lnSpc>
              <a:spcBef>
                <a:spcPts val="1400"/>
              </a:spcBef>
            </a:pPr>
            <a:r>
              <a:rPr lang="en-US" altLang="zh-CN" sz="2200">
                <a:solidFill>
                  <a:schemeClr val="accent3">
                    <a:lumMod val="25000"/>
                  </a:schemeClr>
                </a:solidFill>
                <a:latin typeface="Abadi" panose="020B0604020104020204" pitchFamily="34" charset="0"/>
              </a:rPr>
              <a:t>KSC and CCAFS with high flight, and sucessful more</a:t>
            </a:r>
            <a:endParaRPr lang="en-US" altLang="zh-CN"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图片 1"/>
          <p:cNvPicPr>
            <a:picLocks noChangeAspect="1"/>
          </p:cNvPicPr>
          <p:nvPr/>
        </p:nvPicPr>
        <p:blipFill>
          <a:blip r:embed="rId2"/>
          <a:stretch>
            <a:fillRect/>
          </a:stretch>
        </p:blipFill>
        <p:spPr>
          <a:xfrm>
            <a:off x="279400" y="1622425"/>
            <a:ext cx="12005310" cy="24193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1257300" y="4110990"/>
            <a:ext cx="10200640" cy="1751965"/>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 observe Payload Vs. Launch Site scatter point chart you will find for the VAFB-SLC launchsite there are no rockets launched for heavypayload mass(greater than 10000)</a:t>
            </a:r>
            <a:endParaRPr lang="en-CA"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endParaRPr lang="en-US" dirty="0">
              <a:solidFill>
                <a:srgbClr val="0B49CB"/>
              </a:solidFill>
              <a:latin typeface="Abadi"/>
            </a:endParaRPr>
          </a:p>
        </p:txBody>
      </p:sp>
      <p:pic>
        <p:nvPicPr>
          <p:cNvPr id="2" name="图片 1"/>
          <p:cNvPicPr>
            <a:picLocks noChangeAspect="1"/>
          </p:cNvPicPr>
          <p:nvPr/>
        </p:nvPicPr>
        <p:blipFill>
          <a:blip r:embed="rId2"/>
          <a:stretch>
            <a:fillRect/>
          </a:stretch>
        </p:blipFill>
        <p:spPr>
          <a:xfrm>
            <a:off x="426720" y="1578610"/>
            <a:ext cx="11765280" cy="23704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827405" y="4398010"/>
            <a:ext cx="9808210" cy="2029460"/>
          </a:xfrm>
          <a:prstGeom prst="rect">
            <a:avLst/>
          </a:prstGeom>
        </p:spPr>
        <p:txBody>
          <a:bodyPr>
            <a:normAutofit/>
          </a:bodyPr>
          <a:lstStyle/>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 </a:t>
            </a:r>
            <a:r>
              <a:rPr lang="en-US" sz="2200">
                <a:solidFill>
                  <a:schemeClr val="accent3">
                    <a:lumMod val="25000"/>
                  </a:schemeClr>
                </a:solidFill>
                <a:latin typeface="Abadi" panose="020B0604020104020204" pitchFamily="34" charset="0"/>
                <a:sym typeface="+mn-ea"/>
              </a:rPr>
              <a:t>S</a:t>
            </a:r>
            <a:r>
              <a:rPr lang="en-US" sz="2200">
                <a:solidFill>
                  <a:schemeClr val="accent3">
                    <a:lumMod val="25000"/>
                  </a:schemeClr>
                </a:solidFill>
                <a:latin typeface="Abadi" panose="020B0604020104020204" pitchFamily="34" charset="0"/>
              </a:rPr>
              <a:t>uccsee rate of o</a:t>
            </a:r>
            <a:r>
              <a:rPr lang="en-US" sz="2200">
                <a:solidFill>
                  <a:schemeClr val="accent3">
                    <a:lumMod val="25000"/>
                  </a:schemeClr>
                </a:solidFill>
                <a:latin typeface="Abadi" panose="020B0604020104020204" pitchFamily="34" charset="0"/>
                <a:sym typeface="+mn-ea"/>
              </a:rPr>
              <a:t>rbit</a:t>
            </a:r>
            <a:r>
              <a:rPr lang="en-US" sz="2200">
                <a:solidFill>
                  <a:schemeClr val="accent3">
                    <a:lumMod val="25000"/>
                  </a:schemeClr>
                </a:solidFill>
                <a:latin typeface="Abadi" panose="020B0604020104020204" pitchFamily="34" charset="0"/>
              </a:rPr>
              <a:t> </a:t>
            </a:r>
            <a:r>
              <a:rPr lang="en-US" sz="2200">
                <a:solidFill>
                  <a:schemeClr val="accent3">
                    <a:lumMod val="25000"/>
                  </a:schemeClr>
                </a:solidFill>
                <a:latin typeface="Abadi" panose="020B0604020104020204" pitchFamily="34" charset="0"/>
                <a:sym typeface="+mn-ea"/>
              </a:rPr>
              <a:t>SO</a:t>
            </a:r>
            <a:r>
              <a:rPr lang="en-US" sz="2200">
                <a:solidFill>
                  <a:schemeClr val="accent3">
                    <a:lumMod val="25000"/>
                  </a:schemeClr>
                </a:solidFill>
                <a:latin typeface="Abadi" panose="020B0604020104020204" pitchFamily="34" charset="0"/>
              </a:rPr>
              <a:t> of is the lowerest.</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ES-L1, GEO, HEO, SSO with high success rate as 1</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图片 1"/>
          <p:cNvPicPr>
            <a:picLocks noChangeAspect="1"/>
          </p:cNvPicPr>
          <p:nvPr/>
        </p:nvPicPr>
        <p:blipFill>
          <a:blip r:embed="rId2"/>
          <a:stretch>
            <a:fillRect/>
          </a:stretch>
        </p:blipFill>
        <p:spPr>
          <a:xfrm>
            <a:off x="827405" y="1553210"/>
            <a:ext cx="4482465" cy="307530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255" y="4934585"/>
            <a:ext cx="10515600" cy="1090930"/>
          </a:xfrm>
          <a:prstGeom prst="rect">
            <a:avLst/>
          </a:prstGeom>
        </p:spPr>
        <p:txBody>
          <a:bodyPr>
            <a:normAutofit fontScale="90000"/>
          </a:bodyPr>
          <a:lstStyle/>
          <a:p>
            <a:pPr>
              <a:lnSpc>
                <a:spcPct val="100000"/>
              </a:lnSpc>
              <a:spcBef>
                <a:spcPts val="1400"/>
              </a:spcBef>
            </a:pPr>
            <a:r>
              <a:rPr sz="2200">
                <a:solidFill>
                  <a:schemeClr val="accent3">
                    <a:lumMod val="25000"/>
                  </a:schemeClr>
                </a:solidFill>
                <a:latin typeface="Abadi" panose="020B0604020104020204" pitchFamily="34" charset="0"/>
              </a:rPr>
              <a:t>You should see that in the LEO orbit the Success appears related to the number of flights; on the other hand, there seems to be no relationship between flight number when in GTO orbit.</a:t>
            </a:r>
            <a:endParaRPr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图片 1"/>
          <p:cNvPicPr>
            <a:picLocks noChangeAspect="1"/>
          </p:cNvPicPr>
          <p:nvPr/>
        </p:nvPicPr>
        <p:blipFill>
          <a:blip r:embed="rId2"/>
          <a:stretch>
            <a:fillRect/>
          </a:stretch>
        </p:blipFill>
        <p:spPr>
          <a:xfrm>
            <a:off x="238760" y="1480820"/>
            <a:ext cx="11715115" cy="235966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255" y="4405630"/>
            <a:ext cx="10277475" cy="1482725"/>
          </a:xfrm>
          <a:prstGeom prst="rect">
            <a:avLst/>
          </a:prstGeom>
        </p:spPr>
        <p:txBody>
          <a:bodyPr>
            <a:normAutofit fontScale="80000"/>
          </a:bodyPr>
          <a:lstStyle/>
          <a:p>
            <a:pPr>
              <a:lnSpc>
                <a:spcPct val="100000"/>
              </a:lnSpc>
              <a:spcBef>
                <a:spcPts val="1400"/>
              </a:spcBef>
            </a:pPr>
            <a:r>
              <a:rPr sz="2200">
                <a:solidFill>
                  <a:schemeClr val="accent3">
                    <a:lumMod val="25000"/>
                  </a:schemeClr>
                </a:solidFill>
                <a:latin typeface="Abadi" panose="020B0604020104020204" pitchFamily="34" charset="0"/>
              </a:rPr>
              <a:t>With heavy payloads the successful landing or positive landing rate are more for Polar,LEO and ISS.</a:t>
            </a:r>
            <a:endParaRPr sz="2200">
              <a:solidFill>
                <a:schemeClr val="accent3">
                  <a:lumMod val="25000"/>
                </a:schemeClr>
              </a:solidFill>
              <a:latin typeface="Abadi" panose="020B0604020104020204" pitchFamily="34" charset="0"/>
            </a:endParaRPr>
          </a:p>
          <a:p>
            <a:pPr>
              <a:lnSpc>
                <a:spcPct val="100000"/>
              </a:lnSpc>
              <a:spcBef>
                <a:spcPts val="1400"/>
              </a:spcBef>
            </a:pPr>
            <a:r>
              <a:rPr sz="2200">
                <a:solidFill>
                  <a:schemeClr val="accent3">
                    <a:lumMod val="25000"/>
                  </a:schemeClr>
                </a:solidFill>
                <a:latin typeface="Abadi" panose="020B0604020104020204" pitchFamily="34" charset="0"/>
              </a:rPr>
              <a:t>However for GTO we cannot distinguish this well as both positive landing rate and negative landing(unsuccessful mission) are both there here.</a:t>
            </a:r>
            <a:endParaRPr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图片 1"/>
          <p:cNvPicPr>
            <a:picLocks noChangeAspect="1"/>
          </p:cNvPicPr>
          <p:nvPr/>
        </p:nvPicPr>
        <p:blipFill>
          <a:blip r:embed="rId2"/>
          <a:stretch>
            <a:fillRect/>
          </a:stretch>
        </p:blipFill>
        <p:spPr>
          <a:xfrm>
            <a:off x="372110" y="1546225"/>
            <a:ext cx="11311890" cy="227838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105650" y="2125980"/>
            <a:ext cx="3281045" cy="2987675"/>
          </a:xfrm>
          <a:prstGeom prst="rect">
            <a:avLst/>
          </a:prstGeom>
        </p:spPr>
        <p:txBody>
          <a:bodyPr>
            <a:normAutofit/>
          </a:bodyPr>
          <a:lstStyle/>
          <a:p>
            <a:pPr>
              <a:lnSpc>
                <a:spcPct val="100000"/>
              </a:lnSpc>
              <a:spcBef>
                <a:spcPts val="1400"/>
              </a:spcBef>
            </a:pPr>
            <a:r>
              <a:rPr sz="2200">
                <a:solidFill>
                  <a:schemeClr val="accent3">
                    <a:lumMod val="25000"/>
                  </a:schemeClr>
                </a:solidFill>
                <a:latin typeface="Abadi" panose="020B0604020104020204" pitchFamily="34" charset="0"/>
              </a:rPr>
              <a:t>you can observe that the sucess rate since 2013 kept increasing till 2020</a:t>
            </a:r>
            <a:endParaRPr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endParaRPr lang="en-US" dirty="0">
              <a:solidFill>
                <a:srgbClr val="0B49CB"/>
              </a:solidFill>
              <a:latin typeface="Abadi"/>
            </a:endParaRPr>
          </a:p>
        </p:txBody>
      </p:sp>
      <p:pic>
        <p:nvPicPr>
          <p:cNvPr id="2" name="图片 1"/>
          <p:cNvPicPr>
            <a:picLocks noChangeAspect="1"/>
          </p:cNvPicPr>
          <p:nvPr/>
        </p:nvPicPr>
        <p:blipFill>
          <a:blip r:embed="rId2"/>
          <a:stretch>
            <a:fillRect/>
          </a:stretch>
        </p:blipFill>
        <p:spPr>
          <a:xfrm>
            <a:off x="770255" y="1696720"/>
            <a:ext cx="5605780" cy="384619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Introduction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Methodology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Conclusion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Appendix</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255" y="2082165"/>
            <a:ext cx="7712710" cy="3811905"/>
          </a:xfrm>
          <a:prstGeom prst="rect">
            <a:avLst/>
          </a:prstGeom>
        </p:spPr>
        <p:txBody>
          <a:bodyPr vert="horz" lIns="91440" tIns="45720" rIns="91440" bIns="45720" rtlCol="0" anchor="t">
            <a:normAutofit/>
          </a:bodyPr>
          <a:lstStyle/>
          <a:p>
            <a:pPr>
              <a:lnSpc>
                <a:spcPct val="100000"/>
              </a:lnSpc>
              <a:spcBef>
                <a:spcPts val="1400"/>
              </a:spcBef>
            </a:pPr>
            <a:r>
              <a:rPr lang="zh-CN" altLang="en-US" sz="2200">
                <a:solidFill>
                  <a:schemeClr val="accent3">
                    <a:lumMod val="25000"/>
                  </a:schemeClr>
                </a:solidFill>
                <a:latin typeface="Abadi" panose="020B0604020104020204" pitchFamily="34" charset="0"/>
                <a:sym typeface="+mn-ea"/>
              </a:rPr>
              <a:t>logreg_cv.score(X_test, Y_test)</a:t>
            </a:r>
            <a:r>
              <a:rPr lang="en-US" altLang="zh-CN" sz="2200">
                <a:solidFill>
                  <a:schemeClr val="accent3">
                    <a:lumMod val="25000"/>
                  </a:schemeClr>
                </a:solidFill>
                <a:latin typeface="Abadi" panose="020B0604020104020204" pitchFamily="34" charset="0"/>
                <a:sym typeface="+mn-ea"/>
              </a:rPr>
              <a:t>   0.84</a:t>
            </a:r>
            <a:endParaRPr lang="en-US" altLang="zh-CN" sz="2200">
              <a:solidFill>
                <a:schemeClr val="accent3">
                  <a:lumMod val="25000"/>
                </a:schemeClr>
              </a:solidFill>
              <a:latin typeface="Abadi" panose="020B0604020104020204" pitchFamily="34" charset="0"/>
            </a:endParaRPr>
          </a:p>
          <a:p>
            <a:pPr>
              <a:lnSpc>
                <a:spcPct val="100000"/>
              </a:lnSpc>
              <a:spcBef>
                <a:spcPts val="1400"/>
              </a:spcBef>
            </a:pPr>
            <a:r>
              <a:rPr lang="en-US" altLang="zh-CN" sz="2200">
                <a:solidFill>
                  <a:schemeClr val="accent3">
                    <a:lumMod val="25000"/>
                  </a:schemeClr>
                </a:solidFill>
                <a:latin typeface="Abadi" panose="020B0604020104020204" pitchFamily="34" charset="0"/>
                <a:sym typeface="+mn-ea"/>
              </a:rPr>
              <a:t>svm_cv.score(X_test,Y_test)  0.84</a:t>
            </a:r>
            <a:endParaRPr lang="en-US" altLang="zh-CN" sz="2200">
              <a:solidFill>
                <a:schemeClr val="accent3">
                  <a:lumMod val="25000"/>
                </a:schemeClr>
              </a:solidFill>
              <a:latin typeface="Abadi" panose="020B0604020104020204" pitchFamily="34" charset="0"/>
            </a:endParaRPr>
          </a:p>
          <a:p>
            <a:pPr>
              <a:lnSpc>
                <a:spcPct val="100000"/>
              </a:lnSpc>
              <a:spcBef>
                <a:spcPts val="1400"/>
              </a:spcBef>
            </a:pPr>
            <a:r>
              <a:rPr lang="en-US" altLang="zh-CN" sz="2200">
                <a:solidFill>
                  <a:schemeClr val="accent3">
                    <a:lumMod val="25000"/>
                  </a:schemeClr>
                </a:solidFill>
                <a:latin typeface="Abadi" panose="020B0604020104020204" pitchFamily="34" charset="0"/>
                <a:sym typeface="+mn-ea"/>
              </a:rPr>
              <a:t>tree_cv.score(X_test,Y_test)  0.84</a:t>
            </a:r>
            <a:endParaRPr lang="en-US" altLang="zh-CN" sz="2200">
              <a:solidFill>
                <a:schemeClr val="accent3">
                  <a:lumMod val="25000"/>
                </a:schemeClr>
              </a:solidFill>
              <a:latin typeface="Abadi" panose="020B0604020104020204" pitchFamily="34" charset="0"/>
            </a:endParaRPr>
          </a:p>
          <a:p>
            <a:pPr>
              <a:lnSpc>
                <a:spcPct val="100000"/>
              </a:lnSpc>
              <a:spcBef>
                <a:spcPts val="1400"/>
              </a:spcBef>
            </a:pPr>
            <a:r>
              <a:rPr lang="en-US" altLang="zh-CN" sz="2200">
                <a:solidFill>
                  <a:schemeClr val="accent3">
                    <a:lumMod val="25000"/>
                  </a:schemeClr>
                </a:solidFill>
                <a:latin typeface="Abadi" panose="020B0604020104020204" pitchFamily="34" charset="0"/>
                <a:sym typeface="+mn-ea"/>
              </a:rPr>
              <a:t>knn_cv.score(X_test,Y_test) 0.84</a:t>
            </a:r>
            <a:endParaRPr lang="en-US" altLang="zh-CN"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model scores are the same</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5751195" y="1873885"/>
            <a:ext cx="6319520" cy="3110865"/>
          </a:xfrm>
          <a:prstGeom prst="rect">
            <a:avLst/>
          </a:prstGeom>
        </p:spPr>
        <p:txBody>
          <a:bodyPr>
            <a:normAutofit fontScale="9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precision  TP/(TP+FP)= 0.8</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recall      TP/(TP+FN)= 0.8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accuracy  (TP+TN)/(TP+FP+TN+FN) = 0.834</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error_rate (FN+FP)/</a:t>
            </a:r>
            <a:r>
              <a:rPr lang="en-US" sz="2200" dirty="0">
                <a:solidFill>
                  <a:schemeClr val="accent3">
                    <a:lumMod val="25000"/>
                  </a:schemeClr>
                </a:solidFill>
                <a:latin typeface="Abadi" panose="020B0604020104020204" pitchFamily="34" charset="0"/>
                <a:sym typeface="+mn-ea"/>
              </a:rPr>
              <a:t>(TP+FP+TN+FN) = 0.166</a:t>
            </a:r>
            <a:endParaRPr lang="en-US" sz="2200" dirty="0">
              <a:solidFill>
                <a:schemeClr val="accent3">
                  <a:lumMod val="25000"/>
                </a:schemeClr>
              </a:solidFill>
              <a:latin typeface="Abadi" panose="020B0604020104020204" pitchFamily="34" charset="0"/>
              <a:sym typeface="+mn-ea"/>
            </a:endParaRPr>
          </a:p>
          <a:p>
            <a:pPr>
              <a:lnSpc>
                <a:spcPct val="100000"/>
              </a:lnSpc>
              <a:spcBef>
                <a:spcPts val="1400"/>
              </a:spcBef>
            </a:pPr>
            <a:r>
              <a:rPr lang="en-US" sz="2200" dirty="0">
                <a:solidFill>
                  <a:schemeClr val="accent3">
                    <a:lumMod val="25000"/>
                  </a:schemeClr>
                </a:solidFill>
                <a:latin typeface="Abadi" panose="020B0604020104020204" pitchFamily="34" charset="0"/>
                <a:sym typeface="+mn-ea"/>
              </a:rPr>
              <a:t>F1 = 2*P*R/(P+R) = 0.8</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图片 1"/>
          <p:cNvPicPr>
            <a:picLocks noChangeAspect="1"/>
          </p:cNvPicPr>
          <p:nvPr/>
        </p:nvPicPr>
        <p:blipFill>
          <a:blip r:embed="rId2"/>
          <a:stretch>
            <a:fillRect/>
          </a:stretch>
        </p:blipFill>
        <p:spPr>
          <a:xfrm>
            <a:off x="218440" y="1622425"/>
            <a:ext cx="5372735" cy="384619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sym typeface="+mn-ea"/>
              </a:rPr>
              <a:t>classification model precision</a:t>
            </a:r>
            <a:r>
              <a:rPr lang="en-US" sz="2200">
                <a:solidFill>
                  <a:schemeClr val="accent3">
                    <a:lumMod val="25000"/>
                  </a:schemeClr>
                </a:solidFill>
                <a:latin typeface="Abadi" panose="020B0604020104020204" pitchFamily="34" charset="0"/>
              </a:rPr>
              <a:t> 0.8</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sym typeface="+mn-ea"/>
              </a:rPr>
              <a:t>classification </a:t>
            </a:r>
            <a:r>
              <a:rPr lang="en-US" sz="2200" dirty="0">
                <a:solidFill>
                  <a:schemeClr val="accent3">
                    <a:lumMod val="25000"/>
                  </a:schemeClr>
                </a:solidFill>
                <a:latin typeface="Abadi" panose="020B0604020104020204" pitchFamily="34" charset="0"/>
                <a:sym typeface="+mn-ea"/>
              </a:rPr>
              <a:t>model recall</a:t>
            </a:r>
            <a:r>
              <a:rPr lang="en-US" sz="2200" dirty="0">
                <a:solidFill>
                  <a:schemeClr val="accent3">
                    <a:lumMod val="25000"/>
                  </a:schemeClr>
                </a:solidFill>
                <a:latin typeface="Abadi" panose="020B0604020104020204" pitchFamily="34" charset="0"/>
                <a:sym typeface="+mn-ea"/>
              </a:rPr>
              <a:t> 0.8</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t>
            </a:r>
            <a:endParaRPr lang="en-US" sz="220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endParaRPr lang="en-US" sz="2200">
              <a:solidFill>
                <a:schemeClr val="accent3">
                  <a:lumMod val="25000"/>
                </a:schemeClr>
              </a:solidFill>
              <a:latin typeface="Abadi" panose="020B0604020104020204" pitchFamily="34" charset="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843280" y="2195195"/>
            <a:ext cx="10687050" cy="2467610"/>
          </a:xfrm>
          <a:prstGeom prst="rect">
            <a:avLst/>
          </a:prstGeom>
        </p:spPr>
        <p:txBody>
          <a:bodyPr lIns="91440" tIns="45720" rIns="91440" bIns="45720" anchor="t">
            <a:normAutofit fontScale="9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API with Webscraping, </a:t>
            </a:r>
            <a:r>
              <a:rPr lang="en-US" sz="2200" dirty="0">
                <a:solidFill>
                  <a:schemeClr val="accent3">
                    <a:lumMod val="25000"/>
                  </a:schemeClr>
                </a:solidFill>
                <a:latin typeface="Abadi" panose="020B0604020104020204" pitchFamily="34" charset="0"/>
                <a:sym typeface="+mn-ea"/>
              </a:rPr>
              <a:t>Data wrangling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Exploratory Analysis Using SQL, Pandas, Matplotlib</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Interactive Visual Analytics and Dashboard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(Classification, KNN, DT, SVM, LR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 method performs best predict score 0.84</a:t>
            </a: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801370" y="1755775"/>
            <a:ext cx="9728835" cy="26644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spcBef>
                <a:spcPts val="1400"/>
              </a:spcBef>
              <a:buNone/>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a:t>
            </a: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we will predict if the Falcon 9 first stage will land successfully</a:t>
            </a: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endParaRPr lang="en-US" sz="8800" dirty="0">
              <a:solidFill>
                <a:srgbClr val="0B49CB"/>
              </a:solidFill>
              <a:latin typeface="Abadi"/>
            </a:endParaRPr>
          </a:p>
          <a:p>
            <a:pPr>
              <a:lnSpc>
                <a:spcPct val="120000"/>
              </a:lnSpc>
              <a:spcBef>
                <a:spcPts val="1400"/>
              </a:spcBef>
            </a:pPr>
            <a:r>
              <a:rPr lang="en-US" sz="8800" dirty="0">
                <a:solidFill>
                  <a:schemeClr val="accent3">
                    <a:lumMod val="25000"/>
                  </a:schemeClr>
                </a:solidFill>
                <a:latin typeface="Abadi"/>
              </a:rPr>
              <a:t>Data collection methodology:</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Describe how data was collected </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Describe how data was processed</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How to build, tune, evaluate classification models</a:t>
            </a:r>
            <a:endParaRPr lang="en-US" sz="7600" dirty="0">
              <a:solidFill>
                <a:schemeClr val="bg2">
                  <a:lumMod val="50000"/>
                </a:schemeClr>
              </a:solidFill>
              <a:latin typeface="Abadi"/>
            </a:endParaRP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255" y="1252855"/>
            <a:ext cx="10483215" cy="5347970"/>
          </a:xfrm>
          <a:prstGeom prst="rect">
            <a:avLst/>
          </a:prstGeom>
        </p:spPr>
        <p:txBody>
          <a:bodyPr/>
          <a:lstStyle/>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Request and parse the SpaceX launch data using the GET request</a:t>
            </a:r>
            <a:endParaRPr lang="en-US" sz="2200">
              <a:solidFill>
                <a:schemeClr val="accent3">
                  <a:lumMod val="25000"/>
                </a:schemeClr>
              </a:solidFill>
              <a:latin typeface="Abadi" panose="020B0604020104020204" pitchFamily="34" charset="0"/>
            </a:endParaRPr>
          </a:p>
          <a:p>
            <a:pPr marL="457200" lvl="1" indent="0" fontAlgn="auto">
              <a:lnSpc>
                <a:spcPct val="100000"/>
              </a:lnSpc>
              <a:spcBef>
                <a:spcPts val="1400"/>
              </a:spcBef>
              <a:buNone/>
            </a:pPr>
            <a:r>
              <a:rPr lang="en-US" sz="855">
                <a:solidFill>
                  <a:schemeClr val="accent3">
                    <a:lumMod val="25000"/>
                  </a:schemeClr>
                </a:solidFill>
                <a:latin typeface="Abadi" panose="020B0604020104020204" pitchFamily="34" charset="0"/>
              </a:rPr>
              <a:t>static_json_url='https://cf-courses-data.s3.us.cloud-object-storage.appdomain.cloud/IBM-DS0321EN-SkillsNetwork/datasets/API_call_spacex_api.json'</a:t>
            </a:r>
            <a:endParaRPr lang="en-US" sz="855">
              <a:solidFill>
                <a:schemeClr val="accent3">
                  <a:lumMod val="25000"/>
                </a:schemeClr>
              </a:solidFill>
              <a:latin typeface="Abadi" panose="020B0604020104020204" pitchFamily="34" charset="0"/>
            </a:endParaRPr>
          </a:p>
          <a:p>
            <a:pPr marL="457200" lvl="1" indent="0" fontAlgn="auto">
              <a:lnSpc>
                <a:spcPct val="100000"/>
              </a:lnSpc>
              <a:spcBef>
                <a:spcPts val="1400"/>
              </a:spcBef>
              <a:buNone/>
            </a:pPr>
            <a:r>
              <a:rPr lang="en-US" sz="855">
                <a:solidFill>
                  <a:schemeClr val="accent3">
                    <a:lumMod val="25000"/>
                  </a:schemeClr>
                </a:solidFill>
                <a:latin typeface="Abadi" panose="020B0604020104020204" pitchFamily="34" charset="0"/>
              </a:rPr>
              <a:t>from pandas.io.json import json_normalize</a:t>
            </a:r>
            <a:endParaRPr lang="en-US" sz="855">
              <a:solidFill>
                <a:schemeClr val="accent3">
                  <a:lumMod val="25000"/>
                </a:schemeClr>
              </a:solidFill>
              <a:latin typeface="Abadi" panose="020B0604020104020204" pitchFamily="34" charset="0"/>
            </a:endParaRPr>
          </a:p>
          <a:p>
            <a:pPr marL="457200" lvl="1" indent="0" fontAlgn="auto">
              <a:lnSpc>
                <a:spcPct val="100000"/>
              </a:lnSpc>
              <a:spcBef>
                <a:spcPts val="1400"/>
              </a:spcBef>
              <a:buNone/>
            </a:pPr>
            <a:r>
              <a:rPr lang="en-US" sz="855">
                <a:solidFill>
                  <a:schemeClr val="accent3">
                    <a:lumMod val="25000"/>
                  </a:schemeClr>
                </a:solidFill>
                <a:latin typeface="Abadi" panose="020B0604020104020204" pitchFamily="34" charset="0"/>
              </a:rPr>
              <a:t>response = requests.get(static_json_url).json()</a:t>
            </a:r>
            <a:endParaRPr lang="en-US" sz="855">
              <a:solidFill>
                <a:schemeClr val="accent3">
                  <a:lumMod val="25000"/>
                </a:schemeClr>
              </a:solidFill>
              <a:latin typeface="Abadi" panose="020B0604020104020204" pitchFamily="34" charset="0"/>
            </a:endParaRPr>
          </a:p>
          <a:p>
            <a:pPr marL="457200" lvl="1" indent="0" fontAlgn="auto">
              <a:lnSpc>
                <a:spcPct val="100000"/>
              </a:lnSpc>
              <a:spcBef>
                <a:spcPts val="1400"/>
              </a:spcBef>
              <a:buNone/>
            </a:pPr>
            <a:r>
              <a:rPr lang="en-US" sz="855">
                <a:solidFill>
                  <a:schemeClr val="accent3">
                    <a:lumMod val="25000"/>
                  </a:schemeClr>
                </a:solidFill>
                <a:latin typeface="Abadi" panose="020B0604020104020204" pitchFamily="34" charset="0"/>
              </a:rPr>
              <a:t>data = pd.json_normalize(response)</a:t>
            </a:r>
            <a:endParaRPr lang="en-US" sz="855">
              <a:solidFill>
                <a:schemeClr val="accent3">
                  <a:lumMod val="25000"/>
                </a:schemeClr>
              </a:solidFill>
              <a:latin typeface="Abadi" panose="020B0604020104020204" pitchFamily="34" charset="0"/>
            </a:endParaRPr>
          </a:p>
          <a:p>
            <a:pPr marL="457200" lvl="1" indent="0" fontAlgn="auto">
              <a:lnSpc>
                <a:spcPct val="100000"/>
              </a:lnSpc>
              <a:spcBef>
                <a:spcPts val="1400"/>
              </a:spcBef>
              <a:buNone/>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 Filter the dataframe to only include Falcon 9 launches</a:t>
            </a: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855">
                <a:solidFill>
                  <a:schemeClr val="accent3">
                    <a:lumMod val="25000"/>
                  </a:schemeClr>
                </a:solidFill>
                <a:latin typeface="Abadi" panose="020B0604020104020204" pitchFamily="34" charset="0"/>
                <a:sym typeface="+mn-ea"/>
              </a:rPr>
              <a:t>         data_falcon9 = df_launch[df_launch.BoosterVersion!='Falcon 1']</a:t>
            </a:r>
            <a:endParaRPr lang="en-US" sz="855">
              <a:solidFill>
                <a:schemeClr val="accent3">
                  <a:lumMod val="25000"/>
                </a:schemeClr>
              </a:solidFill>
              <a:latin typeface="Abadi" panose="020B0604020104020204" pitchFamily="34" charset="0"/>
              <a:sym typeface="+mn-ea"/>
            </a:endParaRPr>
          </a:p>
          <a:p>
            <a:pPr marL="0" indent="0">
              <a:lnSpc>
                <a:spcPct val="100000"/>
              </a:lnSpc>
              <a:spcBef>
                <a:spcPts val="1400"/>
              </a:spcBef>
              <a:buNone/>
            </a:pPr>
            <a:endParaRPr lang="en-US" sz="855">
              <a:solidFill>
                <a:schemeClr val="accent3">
                  <a:lumMod val="25000"/>
                </a:schemeClr>
              </a:solidFill>
              <a:latin typeface="Abadi" panose="020B0604020104020204" pitchFamily="34" charset="0"/>
              <a:sym typeface="+mn-ea"/>
            </a:endParaRPr>
          </a:p>
          <a:p>
            <a:pPr>
              <a:lnSpc>
                <a:spcPct val="100000"/>
              </a:lnSpc>
              <a:spcBef>
                <a:spcPts val="1400"/>
              </a:spcBef>
            </a:pPr>
            <a:r>
              <a:rPr lang="en-US" sz="2200">
                <a:solidFill>
                  <a:schemeClr val="accent3">
                    <a:lumMod val="25000"/>
                  </a:schemeClr>
                </a:solidFill>
                <a:latin typeface="Abadi" panose="020B0604020104020204" pitchFamily="34" charset="0"/>
              </a:rPr>
              <a:t> Dealing with Missing Values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855">
                <a:solidFill>
                  <a:schemeClr val="accent3">
                    <a:lumMod val="25000"/>
                  </a:schemeClr>
                </a:solidFill>
                <a:latin typeface="Abadi" panose="020B0604020104020204" pitchFamily="34" charset="0"/>
              </a:rPr>
              <a:t>PM_mean = data_falcon9.PayloadMass.mean().round(1)</a:t>
            </a:r>
            <a:endParaRPr lang="en-US" sz="855">
              <a:solidFill>
                <a:schemeClr val="accent3">
                  <a:lumMod val="25000"/>
                </a:schemeClr>
              </a:solidFill>
              <a:latin typeface="Abadi" panose="020B0604020104020204" pitchFamily="34" charset="0"/>
            </a:endParaRPr>
          </a:p>
          <a:p>
            <a:pPr>
              <a:lnSpc>
                <a:spcPct val="100000"/>
              </a:lnSpc>
              <a:spcBef>
                <a:spcPts val="1400"/>
              </a:spcBef>
            </a:pPr>
            <a:r>
              <a:rPr lang="en-US" sz="855">
                <a:solidFill>
                  <a:schemeClr val="accent3">
                    <a:lumMod val="25000"/>
                  </a:schemeClr>
                </a:solidFill>
                <a:latin typeface="Abadi" panose="020B0604020104020204" pitchFamily="34" charset="0"/>
              </a:rPr>
              <a:t>data_falcon9['PayloadMass'].replace(np.nan,PM_mean,inplace=True)</a:t>
            </a:r>
            <a:endParaRPr lang="en-US" sz="855">
              <a:solidFill>
                <a:schemeClr val="accent3">
                  <a:lumMod val="25000"/>
                </a:schemeClr>
              </a:solidFill>
              <a:latin typeface="Abadi" panose="020B0604020104020204" pitchFamily="34" charset="0"/>
            </a:endParaRPr>
          </a:p>
          <a:p>
            <a:pPr marL="0" indent="0">
              <a:buNone/>
            </a:pPr>
            <a:endParaRPr lang="en-US"/>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1055" y="1800225"/>
            <a:ext cx="10247630" cy="4398010"/>
          </a:xfrm>
          <a:prstGeom prst="rect">
            <a:avLst/>
          </a:prstGeom>
        </p:spPr>
        <p:txBody>
          <a:bodyPr vert="horz" lIns="91440" tIns="45720" rIns="91440" bIns="45720" rtlCol="0" anchor="t">
            <a:normAutofit fontScale="80000"/>
          </a:bodyPr>
          <a:lstStyle/>
          <a:p>
            <a:pPr>
              <a:lnSpc>
                <a:spcPct val="100000"/>
              </a:lnSpc>
              <a:spcBef>
                <a:spcPts val="1400"/>
              </a:spcBef>
            </a:pPr>
            <a:r>
              <a:rPr lang="en-US" sz="2200">
                <a:solidFill>
                  <a:schemeClr val="accent3">
                    <a:lumMod val="25000"/>
                  </a:schemeClr>
                </a:solidFill>
                <a:latin typeface="Abadi" panose="020B0604020104020204" pitchFamily="34" charset="0"/>
              </a:rPr>
              <a:t> Request the Falcon9 Launch Wiki page from its URL</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1700">
                <a:solidFill>
                  <a:schemeClr val="accent3">
                    <a:lumMod val="25000"/>
                  </a:schemeClr>
                </a:solidFill>
                <a:latin typeface="Abadi" panose="020B0604020104020204" pitchFamily="34" charset="0"/>
              </a:rPr>
              <a:t>data = requests.get(static_url).text</a:t>
            </a:r>
            <a:endParaRPr lang="en-US" sz="1700">
              <a:solidFill>
                <a:schemeClr val="accent3">
                  <a:lumMod val="25000"/>
                </a:schemeClr>
              </a:solidFill>
              <a:latin typeface="Abadi" panose="020B0604020104020204" pitchFamily="34" charset="0"/>
            </a:endParaRPr>
          </a:p>
          <a:p>
            <a:pPr>
              <a:lnSpc>
                <a:spcPct val="100000"/>
              </a:lnSpc>
              <a:spcBef>
                <a:spcPts val="1400"/>
              </a:spcBef>
            </a:pPr>
            <a:r>
              <a:rPr lang="en-US" sz="1700">
                <a:solidFill>
                  <a:schemeClr val="accent3">
                    <a:lumMod val="25000"/>
                  </a:schemeClr>
                </a:solidFill>
                <a:latin typeface="Abadi" panose="020B0604020104020204" pitchFamily="34" charset="0"/>
              </a:rPr>
              <a:t>soup = BeautifulSoup(data, 'html5lib')</a:t>
            </a:r>
            <a:endParaRPr lang="en-US" sz="17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latin typeface="Abadi" panose="020B0604020104020204" pitchFamily="34" charset="0"/>
              </a:rPr>
              <a:t>Extract all column/variable names from the HTML table header</a:t>
            </a:r>
            <a:endParaRPr lang="en-US" sz="2200">
              <a:latin typeface="Abadi" panose="020B0604020104020204" pitchFamily="34" charset="0"/>
            </a:endParaRPr>
          </a:p>
          <a:p>
            <a:pPr marL="0" indent="0">
              <a:lnSpc>
                <a:spcPct val="100000"/>
              </a:lnSpc>
              <a:spcBef>
                <a:spcPts val="1400"/>
              </a:spcBef>
              <a:buNone/>
            </a:pPr>
            <a:r>
              <a:rPr lang="en-US" sz="1215">
                <a:latin typeface="Abadi" panose="020B0604020104020204" pitchFamily="34" charset="0"/>
              </a:rPr>
              <a:t>   html_tables = soup.find_all('table')</a:t>
            </a:r>
            <a:endParaRPr lang="en-US" sz="1215">
              <a:latin typeface="Abadi" panose="020B0604020104020204" pitchFamily="34" charset="0"/>
            </a:endParaRPr>
          </a:p>
          <a:p>
            <a:pPr marL="0" indent="0">
              <a:lnSpc>
                <a:spcPct val="100000"/>
              </a:lnSpc>
              <a:spcBef>
                <a:spcPts val="1400"/>
              </a:spcBef>
              <a:buNone/>
            </a:pPr>
            <a:r>
              <a:rPr lang="en-US" sz="1215">
                <a:latin typeface="Abadi" panose="020B0604020104020204" pitchFamily="34" charset="0"/>
              </a:rPr>
              <a:t>   for row in first_launch_table.find_all('th'):</a:t>
            </a:r>
            <a:endParaRPr lang="en-US" sz="1215">
              <a:latin typeface="Abadi" panose="020B0604020104020204" pitchFamily="34" charset="0"/>
            </a:endParaRPr>
          </a:p>
          <a:p>
            <a:pPr marL="0" indent="0">
              <a:lnSpc>
                <a:spcPct val="100000"/>
              </a:lnSpc>
              <a:spcBef>
                <a:spcPts val="1400"/>
              </a:spcBef>
              <a:buNone/>
            </a:pPr>
            <a:r>
              <a:rPr lang="en-US" sz="1215">
                <a:latin typeface="Abadi" panose="020B0604020104020204" pitchFamily="34" charset="0"/>
              </a:rPr>
              <a:t>    name = extract_column_from_header(row)</a:t>
            </a:r>
            <a:endParaRPr lang="en-US" sz="1215">
              <a:latin typeface="Abadi" panose="020B0604020104020204" pitchFamily="34" charset="0"/>
            </a:endParaRPr>
          </a:p>
          <a:p>
            <a:pPr marL="0" indent="0">
              <a:lnSpc>
                <a:spcPct val="100000"/>
              </a:lnSpc>
              <a:spcBef>
                <a:spcPts val="1400"/>
              </a:spcBef>
              <a:buNone/>
            </a:pPr>
            <a:r>
              <a:rPr lang="en-US" sz="1215">
                <a:latin typeface="Abadi" panose="020B0604020104020204" pitchFamily="34" charset="0"/>
              </a:rPr>
              <a:t>    if (name != None and len(name) &gt; 0):</a:t>
            </a:r>
            <a:endParaRPr lang="en-US" sz="1215">
              <a:latin typeface="Abadi" panose="020B0604020104020204" pitchFamily="34" charset="0"/>
            </a:endParaRPr>
          </a:p>
          <a:p>
            <a:pPr marL="0" indent="0">
              <a:lnSpc>
                <a:spcPct val="100000"/>
              </a:lnSpc>
              <a:spcBef>
                <a:spcPts val="1400"/>
              </a:spcBef>
              <a:buNone/>
            </a:pPr>
            <a:r>
              <a:rPr lang="en-US" sz="1215">
                <a:latin typeface="Abadi" panose="020B0604020104020204" pitchFamily="34" charset="0"/>
              </a:rPr>
              <a:t>        column_names.append(name)</a:t>
            </a:r>
            <a:endParaRPr lang="en-US" sz="1215">
              <a:latin typeface="Abadi" panose="020B0604020104020204" pitchFamily="34" charset="0"/>
            </a:endParaRPr>
          </a:p>
          <a:p>
            <a:pPr>
              <a:lnSpc>
                <a:spcPct val="100000"/>
              </a:lnSpc>
              <a:spcBef>
                <a:spcPts val="1400"/>
              </a:spcBef>
            </a:pPr>
            <a:r>
              <a:rPr lang="en-US" sz="2200">
                <a:latin typeface="Abadi" panose="020B0604020104020204" pitchFamily="34" charset="0"/>
              </a:rPr>
              <a:t>Create a data frame by parsing the launch HTML tables</a:t>
            </a:r>
            <a:endParaRPr lang="en-US" sz="2200">
              <a:latin typeface="Abadi" panose="020B0604020104020204" pitchFamily="34" charset="0"/>
            </a:endParaRPr>
          </a:p>
          <a:p>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700" dirty="0">
                <a:solidFill>
                  <a:srgbClr val="0B49CB"/>
                </a:solidFill>
                <a:latin typeface="Abadi"/>
                <a:sym typeface="+mn-ea"/>
              </a:rPr>
              <a:t>Data </a:t>
            </a:r>
            <a:r>
              <a:rPr lang="en-US" sz="3700" dirty="0">
                <a:solidFill>
                  <a:srgbClr val="0B49CB"/>
                </a:solidFill>
                <a:latin typeface="Abadi"/>
                <a:sym typeface="+mn-ea"/>
              </a:rPr>
              <a:t>Collection - Scraping</a:t>
            </a:r>
            <a:endParaRPr lang="en-US" sz="3700" dirty="0">
              <a:solidFill>
                <a:srgbClr val="0B49CB"/>
              </a:solidFill>
              <a:latin typeface="Abadi"/>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Calculate the number of launches on each site</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Calculate the number and occurrence of each orbit</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Calculate the number and occurence of mission outcome per orbit type</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Create a landing outcome label from Outcome column</a:t>
            </a:r>
            <a:endParaRPr lang="en-US" sz="2200">
              <a:solidFill>
                <a:schemeClr val="accent3">
                  <a:lumMod val="25000"/>
                </a:schemeClr>
              </a:solidFill>
              <a:latin typeface="Abadi" panose="020B0604020104020204" pitchFamily="34" charset="0"/>
            </a:endParaRPr>
          </a:p>
          <a:p>
            <a:endParaRPr lang="en-US"/>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6215</Words>
  <Application>WPS 演示</Application>
  <PresentationFormat>Widescreen</PresentationFormat>
  <Paragraphs>226</Paragraphs>
  <Slides>25</Slides>
  <Notes>4</Notes>
  <HiddenSlides>0</HiddenSlides>
  <MMClips>0</MMClips>
  <ScaleCrop>false</ScaleCrop>
  <HeadingPairs>
    <vt:vector size="6" baseType="variant">
      <vt:variant>
        <vt:lpstr>已用的字体</vt:lpstr>
      </vt:variant>
      <vt:variant>
        <vt:i4>18</vt:i4>
      </vt:variant>
      <vt:variant>
        <vt:lpstr>主题</vt:lpstr>
      </vt:variant>
      <vt:variant>
        <vt:i4>2</vt:i4>
      </vt:variant>
      <vt:variant>
        <vt:lpstr>幻灯片标题</vt:lpstr>
      </vt:variant>
      <vt:variant>
        <vt:i4>25</vt:i4>
      </vt:variant>
    </vt:vector>
  </HeadingPairs>
  <TitlesOfParts>
    <vt:vector size="45" baseType="lpstr">
      <vt:lpstr>Arial</vt:lpstr>
      <vt:lpstr>宋体</vt:lpstr>
      <vt:lpstr>Wingdings</vt:lpstr>
      <vt:lpstr>Abadi</vt:lpstr>
      <vt:lpstr>Segoe Print</vt:lpstr>
      <vt:lpstr>IBM Plex Mono SemiBold</vt:lpstr>
      <vt:lpstr>Yu Gothic UI Semibold</vt:lpstr>
      <vt:lpstr>Abadi</vt:lpstr>
      <vt:lpstr>SF Pro</vt:lpstr>
      <vt:lpstr>Arial</vt:lpstr>
      <vt:lpstr>IBM Plex Mono Text</vt:lpstr>
      <vt:lpstr>Yu Gothic UI</vt:lpstr>
      <vt:lpstr>Calibri</vt:lpstr>
      <vt:lpstr>微软雅黑</vt:lpstr>
      <vt:lpstr>Arial Unicode MS</vt:lpstr>
      <vt:lpstr>等线</vt:lpstr>
      <vt:lpstr>Calibri Light</vt:lpstr>
      <vt:lpstr>Calibri</vt:lpstr>
      <vt:lpstr>Custom Design</vt:lpstr>
      <vt:lpstr>1_Custom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Chen PAN</cp:lastModifiedBy>
  <cp:revision>193</cp:revision>
  <dcterms:created xsi:type="dcterms:W3CDTF">2021-04-29T18:58:00Z</dcterms:created>
  <dcterms:modified xsi:type="dcterms:W3CDTF">2022-01-20T12:47:51Z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0E9FB6E180B246E18D48908F6DA78B53</vt:lpwstr>
  </property>
  <property fmtid="{D5CDD505-2E9C-101B-9397-08002B2CF9AE}" pid="4" name="KSOProductBuildVer">
    <vt:lpwstr>2052-11.1.0.10397</vt:lpwstr>
  </property>
</Properties>
</file>